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4206" r:id="rId1"/>
  </p:sldMasterIdLst>
  <p:notesMasterIdLst>
    <p:notesMasterId r:id="rId28"/>
  </p:notesMasterIdLst>
  <p:sldIdLst>
    <p:sldId id="256" r:id="rId2"/>
    <p:sldId id="292" r:id="rId3"/>
    <p:sldId id="289" r:id="rId4"/>
    <p:sldId id="307" r:id="rId5"/>
    <p:sldId id="294" r:id="rId6"/>
    <p:sldId id="276" r:id="rId7"/>
    <p:sldId id="287" r:id="rId8"/>
    <p:sldId id="311" r:id="rId9"/>
    <p:sldId id="275" r:id="rId10"/>
    <p:sldId id="288" r:id="rId11"/>
    <p:sldId id="264" r:id="rId12"/>
    <p:sldId id="265" r:id="rId13"/>
    <p:sldId id="266" r:id="rId14"/>
    <p:sldId id="310" r:id="rId15"/>
    <p:sldId id="308" r:id="rId16"/>
    <p:sldId id="306" r:id="rId17"/>
    <p:sldId id="297" r:id="rId18"/>
    <p:sldId id="299" r:id="rId19"/>
    <p:sldId id="300" r:id="rId20"/>
    <p:sldId id="301" r:id="rId21"/>
    <p:sldId id="302" r:id="rId22"/>
    <p:sldId id="295" r:id="rId23"/>
    <p:sldId id="309" r:id="rId24"/>
    <p:sldId id="312" r:id="rId25"/>
    <p:sldId id="296" r:id="rId26"/>
    <p:sldId id="27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D942B-23A2-4F4B-9F08-F15F302714F8}">
  <a:tblStyle styleId="{694D942B-23A2-4F4B-9F08-F15F302714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06232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706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034f0561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034f0561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01a5428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d01a5428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e59306b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e59306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6f73a04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436531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749372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64860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474310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48953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85915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2607659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9EF7EA9-ED77-4DC5-81E6-759C8C6D8B7C}"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073306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9EF7EA9-ED77-4DC5-81E6-759C8C6D8B7C}" type="datetimeFigureOut">
              <a:rPr lang="en-IN" smtClean="0"/>
              <a:t>05-08-2021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20952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9EF7EA9-ED77-4DC5-81E6-759C8C6D8B7C}" type="datetimeFigureOut">
              <a:rPr lang="en-IN" smtClean="0"/>
              <a:t>05-08-2021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181569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F7EA9-ED77-4DC5-81E6-759C8C6D8B7C}" type="datetimeFigureOut">
              <a:rPr lang="en-IN" smtClean="0"/>
              <a:t>05-08-2021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4799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461638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347259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9EF7EA9-ED77-4DC5-81E6-759C8C6D8B7C}" type="datetimeFigureOut">
              <a:rPr lang="en-IN" smtClean="0"/>
              <a:t>05-08-2021</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53909111"/>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flintytub49/hand-gestures-black-and-wh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www.jetir.org/" TargetMode="External"/><Relationship Id="rId2" Type="http://schemas.openxmlformats.org/officeDocument/2006/relationships/hyperlink" Target="http://doi.one/10.1729/Journal.26856"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www.surveyor.com/SRV_info.html" TargetMode="External"/><Relationship Id="rId2" Type="http://schemas.openxmlformats.org/officeDocument/2006/relationships/hyperlink" Target="https://arxiv.org/pdf/1901.04622.pdf"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irjet.net/archives/V5/i4/IRJET-V5I4308.pdf" TargetMode="External"/><Relationship Id="rId2" Type="http://schemas.openxmlformats.org/officeDocument/2006/relationships/hyperlink" Target="http://www.jetir.org/papers/JETIRBC06024.pdf" TargetMode="External"/><Relationship Id="rId1" Type="http://schemas.openxmlformats.org/officeDocument/2006/relationships/slideLayout" Target="../slideLayouts/slideLayout12.xml"/><Relationship Id="rId4" Type="http://schemas.openxmlformats.org/officeDocument/2006/relationships/hyperlink" Target="https://www.researchgate.net/publication/317129387_Smart_gloves_for_hand_gesture_recognition_Sign_language_to_speech_conversion_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76400" y="819150"/>
            <a:ext cx="5783400" cy="1457400"/>
          </a:xfrm>
          <a:prstGeom prst="rect">
            <a:avLst/>
          </a:prstGeom>
        </p:spPr>
        <p:txBody>
          <a:bodyPr spcFirstLastPara="1" wrap="square" lIns="91425" tIns="91425" rIns="91425" bIns="91425" anchor="b" anchorCtr="0">
            <a:noAutofit/>
          </a:bodyPr>
          <a:lstStyle/>
          <a:p>
            <a:r>
              <a:rPr lang="en-US" sz="2800" b="1" dirty="0">
                <a:latin typeface="Times New Roman" panose="02020603050405020304" pitchFamily="18" charset="0"/>
                <a:cs typeface="Times New Roman" panose="02020603050405020304" pitchFamily="18" charset="0"/>
              </a:rPr>
              <a:t>CONVERSION OF GESTURES TO VOICE AND TEXT MESSAGE IN REGIONAL LANGUAGE</a:t>
            </a:r>
            <a:endParaRPr lang="en-IN" sz="28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AAC3E31A-3E97-4566-B5AF-771CB8542EF2}"/>
              </a:ext>
            </a:extLst>
          </p:cNvPr>
          <p:cNvSpPr>
            <a:spLocks noGrp="1"/>
          </p:cNvSpPr>
          <p:nvPr>
            <p:ph type="subTitle" idx="1"/>
          </p:nvPr>
        </p:nvSpPr>
        <p:spPr>
          <a:xfrm>
            <a:off x="457200" y="3247950"/>
            <a:ext cx="4114800" cy="1457400"/>
          </a:xfrm>
        </p:spPr>
        <p:txBody>
          <a:bodyPr>
            <a:noAutofit/>
          </a:bodyPr>
          <a:lstStyle/>
          <a:p>
            <a:pPr algn="l"/>
            <a:r>
              <a:rPr lang="en-IN" sz="1400" b="1" dirty="0">
                <a:latin typeface="Times New Roman" panose="02020603050405020304" pitchFamily="18" charset="0"/>
                <a:cs typeface="Times New Roman" panose="02020603050405020304" pitchFamily="18" charset="0"/>
              </a:rPr>
              <a:t>TEAM MEMBERS:</a:t>
            </a:r>
          </a:p>
          <a:p>
            <a:pPr algn="l"/>
            <a:endParaRPr lang="en-IN" sz="1400" b="1" dirty="0">
              <a:latin typeface="Times New Roman" panose="02020603050405020304" pitchFamily="18" charset="0"/>
              <a:cs typeface="Times New Roman" panose="02020603050405020304" pitchFamily="18" charset="0"/>
            </a:endParaRPr>
          </a:p>
          <a:p>
            <a:pPr algn="l"/>
            <a:r>
              <a:rPr lang="en-IN" sz="1400" b="1" dirty="0">
                <a:latin typeface="Times New Roman" panose="02020603050405020304" pitchFamily="18" charset="0"/>
                <a:cs typeface="Times New Roman" panose="02020603050405020304" pitchFamily="18" charset="0"/>
              </a:rPr>
              <a:t>MENAKA.S (211417104146)</a:t>
            </a:r>
          </a:p>
          <a:p>
            <a:pPr algn="l"/>
            <a:r>
              <a:rPr lang="en-IN" sz="1400" b="1" dirty="0">
                <a:latin typeface="Times New Roman" panose="02020603050405020304" pitchFamily="18" charset="0"/>
                <a:cs typeface="Times New Roman" panose="02020603050405020304" pitchFamily="18" charset="0"/>
              </a:rPr>
              <a:t>PREETHI.P (211417104199)</a:t>
            </a:r>
          </a:p>
          <a:p>
            <a:pPr algn="l"/>
            <a:r>
              <a:rPr lang="en-IN" sz="1400" b="1" dirty="0">
                <a:latin typeface="Times New Roman" panose="02020603050405020304" pitchFamily="18" charset="0"/>
                <a:cs typeface="Times New Roman" panose="02020603050405020304" pitchFamily="18" charset="0"/>
              </a:rPr>
              <a:t>SHESHADRI ROSHNI SRUTHI (211417104257)</a:t>
            </a:r>
          </a:p>
        </p:txBody>
      </p:sp>
      <p:sp>
        <p:nvSpPr>
          <p:cNvPr id="2" name="TextBox 1">
            <a:extLst>
              <a:ext uri="{FF2B5EF4-FFF2-40B4-BE49-F238E27FC236}">
                <a16:creationId xmlns:a16="http://schemas.microsoft.com/office/drawing/2014/main" id="{D2151BA8-9696-4B2D-81A0-4C8E309821E7}"/>
              </a:ext>
            </a:extLst>
          </p:cNvPr>
          <p:cNvSpPr txBox="1"/>
          <p:nvPr/>
        </p:nvSpPr>
        <p:spPr>
          <a:xfrm>
            <a:off x="4038600" y="590550"/>
            <a:ext cx="184731" cy="369332"/>
          </a:xfrm>
          <a:prstGeom prst="rect">
            <a:avLst/>
          </a:prstGeom>
          <a:noFill/>
        </p:spPr>
        <p:txBody>
          <a:bodyPr wrap="none" rtlCol="0">
            <a:spAutoFit/>
          </a:bodyPr>
          <a:lstStyle/>
          <a:p>
            <a:endParaRPr lang="en-IN" dirty="0"/>
          </a:p>
        </p:txBody>
      </p:sp>
      <p:sp>
        <p:nvSpPr>
          <p:cNvPr id="4" name="TextBox 3">
            <a:extLst>
              <a:ext uri="{FF2B5EF4-FFF2-40B4-BE49-F238E27FC236}">
                <a16:creationId xmlns:a16="http://schemas.microsoft.com/office/drawing/2014/main" id="{29194009-971B-47FC-A2F8-EC3B6C58FC85}"/>
              </a:ext>
            </a:extLst>
          </p:cNvPr>
          <p:cNvSpPr txBox="1"/>
          <p:nvPr/>
        </p:nvSpPr>
        <p:spPr>
          <a:xfrm>
            <a:off x="5410200" y="3247950"/>
            <a:ext cx="3352800" cy="95410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GUIDE NAME:</a:t>
            </a:r>
          </a:p>
          <a:p>
            <a:endParaRPr lang="en-IN" sz="1400" b="1"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MRS.V.SATHYA PREIYA</a:t>
            </a:r>
          </a:p>
          <a:p>
            <a:r>
              <a:rPr lang="en-US" sz="1400" b="1" dirty="0">
                <a:latin typeface="Times New Roman" panose="02020603050405020304" pitchFamily="18" charset="0"/>
                <a:cs typeface="Times New Roman" panose="02020603050405020304" pitchFamily="18" charset="0"/>
              </a:rPr>
              <a:t>SUPERVISOR</a:t>
            </a:r>
            <a:endParaRPr lang="en-IN"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2519E-EAF7-47E4-9197-C50D526530C9}"/>
              </a:ext>
            </a:extLst>
          </p:cNvPr>
          <p:cNvPicPr>
            <a:picLocks noChangeAspect="1"/>
          </p:cNvPicPr>
          <p:nvPr/>
        </p:nvPicPr>
        <p:blipFill>
          <a:blip r:embed="rId2"/>
          <a:stretch>
            <a:fillRect/>
          </a:stretch>
        </p:blipFill>
        <p:spPr>
          <a:xfrm>
            <a:off x="1352834" y="895350"/>
            <a:ext cx="6553200" cy="4038600"/>
          </a:xfrm>
          <a:prstGeom prst="rect">
            <a:avLst/>
          </a:prstGeom>
        </p:spPr>
      </p:pic>
      <p:sp>
        <p:nvSpPr>
          <p:cNvPr id="6" name="Title 5">
            <a:extLst>
              <a:ext uri="{FF2B5EF4-FFF2-40B4-BE49-F238E27FC236}">
                <a16:creationId xmlns:a16="http://schemas.microsoft.com/office/drawing/2014/main" id="{11D1C78A-18FF-484B-A6BB-2D804DDC2673}"/>
              </a:ext>
            </a:extLst>
          </p:cNvPr>
          <p:cNvSpPr>
            <a:spLocks noGrp="1"/>
          </p:cNvSpPr>
          <p:nvPr>
            <p:ph type="ctrTitle"/>
          </p:nvPr>
        </p:nvSpPr>
        <p:spPr>
          <a:xfrm>
            <a:off x="1659399" y="209550"/>
            <a:ext cx="5825202" cy="573711"/>
          </a:xfrm>
        </p:spPr>
        <p:txBody>
          <a:bodyPr>
            <a:normAutofit/>
          </a:bodyPr>
          <a:lstStyle/>
          <a:p>
            <a:pPr algn="ctr"/>
            <a:r>
              <a:rPr lang="en-IN" sz="2800" b="1"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398019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87900" y="307926"/>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dirty="0">
                <a:latin typeface="Times New Roman" panose="02020603050405020304" pitchFamily="18" charset="0"/>
                <a:cs typeface="Times New Roman" panose="02020603050405020304" pitchFamily="18" charset="0"/>
              </a:rPr>
              <a:t>MODULES</a:t>
            </a:r>
            <a:endParaRPr sz="2800" b="1" dirty="0">
              <a:latin typeface="Times New Roman" panose="02020603050405020304" pitchFamily="18" charset="0"/>
              <a:cs typeface="Times New Roman" panose="02020603050405020304" pitchFamily="18" charset="0"/>
            </a:endParaRPr>
          </a:p>
        </p:txBody>
      </p:sp>
      <p:sp>
        <p:nvSpPr>
          <p:cNvPr id="123" name="Google Shape;123;p21"/>
          <p:cNvSpPr txBox="1">
            <a:spLocks noGrp="1"/>
          </p:cNvSpPr>
          <p:nvPr>
            <p:ph type="body" idx="1"/>
          </p:nvPr>
        </p:nvSpPr>
        <p:spPr>
          <a:xfrm>
            <a:off x="422550" y="1428750"/>
            <a:ext cx="8298900" cy="3063774"/>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collection</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pre-processing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 Learning Training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Capture Real time video</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Eliminate Background</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 Gesture</a:t>
            </a:r>
          </a:p>
          <a:p>
            <a:pPr marL="457200" lvl="0" indent="0" algn="just" rtl="0">
              <a:spcBef>
                <a:spcPts val="0"/>
              </a:spcBef>
              <a:spcAft>
                <a:spcPts val="0"/>
              </a:spcAft>
              <a:buNone/>
            </a:pPr>
            <a:endParaRPr dirty="0">
              <a:latin typeface="Roboto" charset="0"/>
              <a:ea typeface="Roboto"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2"/>
          <p:cNvSpPr txBox="1">
            <a:spLocks noGrp="1"/>
          </p:cNvSpPr>
          <p:nvPr>
            <p:ph type="body" idx="1"/>
          </p:nvPr>
        </p:nvSpPr>
        <p:spPr>
          <a:xfrm>
            <a:off x="457200" y="742950"/>
            <a:ext cx="8305800" cy="40386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COLLECTION: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collection involves collecting or creating test dataset for gesture and respective terminology. This is very exhaustive task as we need to collect more samples for gesture. We collect dataset from </a:t>
            </a:r>
            <a:r>
              <a:rPr lang="en-US" sz="1600" dirty="0" err="1">
                <a:latin typeface="Times New Roman" panose="02020603050405020304" pitchFamily="18" charset="0"/>
                <a:cs typeface="Times New Roman" panose="02020603050405020304" pitchFamily="18" charset="0"/>
              </a:rPr>
              <a:t>kaggle</a:t>
            </a:r>
            <a:r>
              <a:rPr lang="en-US" sz="1600" dirty="0">
                <a:latin typeface="Times New Roman" panose="02020603050405020304" pitchFamily="18" charset="0"/>
                <a:cs typeface="Times New Roman" panose="02020603050405020304" pitchFamily="18" charset="0"/>
              </a:rPr>
              <a:t> website for the project in scope.</a:t>
            </a:r>
          </a:p>
          <a:p>
            <a:pPr algn="just">
              <a:buNone/>
            </a:pPr>
            <a:r>
              <a:rPr lang="en-US" sz="16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PRE-PROCESSING: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preprocessing involves removing noise in images and converting to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arrays</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MACHINE LEARNING: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Machine learning involves training and classification using CNN algorithms.</a:t>
            </a:r>
          </a:p>
          <a:p>
            <a:pPr marL="0" lvl="0" indent="0" algn="just" rtl="0">
              <a:spcBef>
                <a:spcPts val="500"/>
              </a:spcBef>
              <a:spcAft>
                <a:spcPts val="500"/>
              </a:spcAft>
              <a:buNone/>
            </a:pP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3"/>
          <p:cNvSpPr txBox="1">
            <a:spLocks noGrp="1"/>
          </p:cNvSpPr>
          <p:nvPr>
            <p:ph type="body" idx="1"/>
          </p:nvPr>
        </p:nvSpPr>
        <p:spPr>
          <a:xfrm>
            <a:off x="457200" y="819150"/>
            <a:ext cx="8305800" cy="3886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None/>
            </a:pPr>
            <a:endParaRPr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CAPTURE REAL TIME VIDEO &amp; GESTURE DETECTION: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use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to capture and process video. Here we capture video and pre-process frames and fit in model to get the gesture</a:t>
            </a:r>
            <a:r>
              <a:rPr lang="en-US" sz="1600" b="1" dirty="0">
                <a:latin typeface="Times New Roman" panose="02020603050405020304" pitchFamily="18" charset="0"/>
                <a:cs typeface="Times New Roman" panose="02020603050405020304" pitchFamily="18" charset="0"/>
              </a:rPr>
              <a:t> </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BACKGROUND ELIMINATION: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will find the contours to detect edges of the main object and create a mask with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zeros for the background and then combine the mask and the image using bitwise and operator.</a:t>
            </a:r>
          </a:p>
          <a:p>
            <a:pPr marL="0" lvl="0" indent="0" algn="just" rtl="0">
              <a:spcBef>
                <a:spcPts val="500"/>
              </a:spcBef>
              <a:spcAft>
                <a:spcPts val="500"/>
              </a:spcAft>
              <a:buNone/>
            </a:pPr>
            <a:endParaRPr sz="1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2095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DATASET</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7900" y="971550"/>
            <a:ext cx="8368200" cy="3078900"/>
          </a:xfrm>
        </p:spPr>
        <p:txBody>
          <a:bodyPr/>
          <a:lstStyle/>
          <a:p>
            <a:pPr marL="114300" indent="0">
              <a:buNone/>
            </a:pPr>
            <a:r>
              <a:rPr lang="en-IN" sz="1600" b="1" dirty="0">
                <a:latin typeface="Times New Roman" panose="02020603050405020304" pitchFamily="18" charset="0"/>
                <a:cs typeface="Times New Roman" panose="02020603050405020304" pitchFamily="18" charset="0"/>
              </a:rPr>
              <a:t>LINK:</a:t>
            </a:r>
          </a:p>
          <a:p>
            <a:pPr marL="114300" indent="0">
              <a:buNone/>
            </a:pPr>
            <a:r>
              <a:rPr lang="en-IN" sz="1600" dirty="0">
                <a:latin typeface="Times New Roman" panose="02020603050405020304" pitchFamily="18" charset="0"/>
                <a:cs typeface="Times New Roman" panose="02020603050405020304" pitchFamily="18" charset="0"/>
                <a:hlinkClick r:id="rId2"/>
              </a:rPr>
              <a:t>https://www.kaggle.com/flintytub49/hand-gestures-black-and-white</a:t>
            </a:r>
            <a:endParaRPr lang="en-IN" sz="1600" dirty="0">
              <a:latin typeface="Times New Roman" panose="02020603050405020304" pitchFamily="18" charset="0"/>
              <a:cs typeface="Times New Roman" panose="02020603050405020304" pitchFamily="18" charset="0"/>
            </a:endParaRPr>
          </a:p>
          <a:p>
            <a:pPr marL="114300" indent="0">
              <a:buNone/>
            </a:pPr>
            <a:r>
              <a:rPr lang="en-US" sz="1600" dirty="0">
                <a:latin typeface="Times New Roman" panose="02020603050405020304" pitchFamily="18" charset="0"/>
                <a:cs typeface="Times New Roman" panose="02020603050405020304" pitchFamily="18" charset="0"/>
              </a:rPr>
              <a:t>		</a:t>
            </a:r>
          </a:p>
          <a:p>
            <a:pPr marL="114300" indent="0">
              <a:buNone/>
            </a:pPr>
            <a:r>
              <a:rPr lang="en-US" sz="1600" dirty="0">
                <a:latin typeface="Times New Roman" panose="02020603050405020304" pitchFamily="18" charset="0"/>
                <a:cs typeface="Times New Roman" panose="02020603050405020304" pitchFamily="18" charset="0"/>
              </a:rPr>
              <a:t>		        Normal					  Trained</a:t>
            </a: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088" y="1962150"/>
            <a:ext cx="3038770"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71" y="1962150"/>
            <a:ext cx="2924251" cy="2971800"/>
          </a:xfrm>
          <a:prstGeom prst="rect">
            <a:avLst/>
          </a:prstGeom>
        </p:spPr>
      </p:pic>
    </p:spTree>
    <p:extLst>
      <p:ext uri="{BB962C8B-B14F-4D97-AF65-F5344CB8AC3E}">
        <p14:creationId xmlns:p14="http://schemas.microsoft.com/office/powerpoint/2010/main" val="409280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830A-59FC-45E0-959B-E3A5CC3B30E2}"/>
              </a:ext>
            </a:extLst>
          </p:cNvPr>
          <p:cNvSpPr>
            <a:spLocks noGrp="1"/>
          </p:cNvSpPr>
          <p:nvPr>
            <p:ph type="title"/>
          </p:nvPr>
        </p:nvSpPr>
        <p:spPr>
          <a:xfrm>
            <a:off x="838200" y="458025"/>
            <a:ext cx="7543800" cy="686100"/>
          </a:xfrm>
        </p:spPr>
        <p:txBody>
          <a:bodyPr/>
          <a:lstStyle/>
          <a:p>
            <a:pPr algn="ctr"/>
            <a:r>
              <a:rPr lang="en-IN" sz="2800" b="1" dirty="0">
                <a:solidFill>
                  <a:schemeClr val="tx1"/>
                </a:solidFill>
                <a:latin typeface="Times New Roman" panose="02020603050405020304" pitchFamily="18" charset="0"/>
                <a:cs typeface="Times New Roman" panose="02020603050405020304" pitchFamily="18" charset="0"/>
              </a:rPr>
              <a:t>DIFFERENT TYPES OF GESTURES</a:t>
            </a:r>
            <a:endParaRPr lang="en-IN" sz="2800" b="1" dirty="0"/>
          </a:p>
        </p:txBody>
      </p:sp>
      <p:pic>
        <p:nvPicPr>
          <p:cNvPr id="4" name="Picture 3">
            <a:extLst>
              <a:ext uri="{FF2B5EF4-FFF2-40B4-BE49-F238E27FC236}">
                <a16:creationId xmlns:a16="http://schemas.microsoft.com/office/drawing/2014/main" id="{34EC6930-707A-439E-B5EF-4278D1612526}"/>
              </a:ext>
            </a:extLst>
          </p:cNvPr>
          <p:cNvPicPr>
            <a:picLocks noChangeAspect="1"/>
          </p:cNvPicPr>
          <p:nvPr/>
        </p:nvPicPr>
        <p:blipFill>
          <a:blip r:embed="rId2"/>
          <a:stretch>
            <a:fillRect/>
          </a:stretch>
        </p:blipFill>
        <p:spPr>
          <a:xfrm>
            <a:off x="1905000" y="1504950"/>
            <a:ext cx="5410200" cy="2959273"/>
          </a:xfrm>
          <a:prstGeom prst="rect">
            <a:avLst/>
          </a:prstGeom>
        </p:spPr>
      </p:pic>
    </p:spTree>
    <p:extLst>
      <p:ext uri="{BB962C8B-B14F-4D97-AF65-F5344CB8AC3E}">
        <p14:creationId xmlns:p14="http://schemas.microsoft.com/office/powerpoint/2010/main" val="53965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
        <p:nvSpPr>
          <p:cNvPr id="2" name="TextBox 1">
            <a:extLst>
              <a:ext uri="{FF2B5EF4-FFF2-40B4-BE49-F238E27FC236}">
                <a16:creationId xmlns:a16="http://schemas.microsoft.com/office/drawing/2014/main" id="{DFC3975A-65D5-49DC-B06C-0D878C1B7BE9}"/>
              </a:ext>
            </a:extLst>
          </p:cNvPr>
          <p:cNvSpPr txBox="1"/>
          <p:nvPr/>
        </p:nvSpPr>
        <p:spPr>
          <a:xfrm>
            <a:off x="3715912" y="133350"/>
            <a:ext cx="178837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RESULTS</a:t>
            </a:r>
            <a:endParaRPr lang="en-IN" sz="2800" dirty="0"/>
          </a:p>
        </p:txBody>
      </p:sp>
    </p:spTree>
    <p:extLst>
      <p:ext uri="{BB962C8B-B14F-4D97-AF65-F5344CB8AC3E}">
        <p14:creationId xmlns:p14="http://schemas.microsoft.com/office/powerpoint/2010/main" val="28850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531"/>
            <a:ext cx="8368200" cy="686100"/>
          </a:xfrm>
        </p:spPr>
        <p:txBody>
          <a:bodyPr/>
          <a:lstStyle/>
          <a:p>
            <a:pPr algn="ctr"/>
            <a:r>
              <a:rPr lang="en-US" sz="2800" b="1" dirty="0">
                <a:latin typeface="Times New Roman" panose="02020603050405020304" pitchFamily="18" charset="0"/>
                <a:cs typeface="Times New Roman" panose="02020603050405020304" pitchFamily="18" charset="0"/>
              </a:rPr>
              <a:t>SCREEN SHOTS</a:t>
            </a:r>
            <a:endParaRPr lang="en-IN" sz="2800" b="1" dirty="0">
              <a:latin typeface="Times New Roman" panose="02020603050405020304" pitchFamily="18" charset="0"/>
              <a:cs typeface="Times New Roman" panose="02020603050405020304" pitchFamily="18" charset="0"/>
            </a:endParaRPr>
          </a:p>
        </p:txBody>
      </p:sp>
      <p:pic>
        <p:nvPicPr>
          <p:cNvPr id="4" name="Picture 3" descr="C:\Users\HP\Pictures\Screenshots\Screenshot (49).png"/>
          <p:cNvPicPr/>
          <p:nvPr/>
        </p:nvPicPr>
        <p:blipFill>
          <a:blip r:embed="rId2">
            <a:extLst>
              <a:ext uri="{28A0092B-C50C-407E-A947-70E740481C1C}">
                <a14:useLocalDpi xmlns:a14="http://schemas.microsoft.com/office/drawing/2010/main" val="0"/>
              </a:ext>
            </a:extLst>
          </a:blip>
          <a:srcRect/>
          <a:stretch>
            <a:fillRect/>
          </a:stretch>
        </p:blipFill>
        <p:spPr bwMode="auto">
          <a:xfrm>
            <a:off x="1905001" y="742950"/>
            <a:ext cx="5410200" cy="3276600"/>
          </a:xfrm>
          <a:prstGeom prst="rect">
            <a:avLst/>
          </a:prstGeom>
          <a:noFill/>
          <a:ln>
            <a:noFill/>
          </a:ln>
        </p:spPr>
      </p:pic>
    </p:spTree>
    <p:extLst>
      <p:ext uri="{BB962C8B-B14F-4D97-AF65-F5344CB8AC3E}">
        <p14:creationId xmlns:p14="http://schemas.microsoft.com/office/powerpoint/2010/main" val="272910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0).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19151"/>
            <a:ext cx="5410200" cy="3200400"/>
          </a:xfrm>
          <a:prstGeom prst="rect">
            <a:avLst/>
          </a:prstGeom>
          <a:noFill/>
          <a:ln>
            <a:noFill/>
          </a:ln>
        </p:spPr>
      </p:pic>
    </p:spTree>
    <p:extLst>
      <p:ext uri="{BB962C8B-B14F-4D97-AF65-F5344CB8AC3E}">
        <p14:creationId xmlns:p14="http://schemas.microsoft.com/office/powerpoint/2010/main" val="330053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2).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50"/>
            <a:ext cx="5410200" cy="3276600"/>
          </a:xfrm>
          <a:prstGeom prst="rect">
            <a:avLst/>
          </a:prstGeom>
          <a:noFill/>
          <a:ln>
            <a:noFill/>
          </a:ln>
        </p:spPr>
      </p:pic>
    </p:spTree>
    <p:extLst>
      <p:ext uri="{BB962C8B-B14F-4D97-AF65-F5344CB8AC3E}">
        <p14:creationId xmlns:p14="http://schemas.microsoft.com/office/powerpoint/2010/main" val="366079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055" y="133350"/>
            <a:ext cx="7886700" cy="801885"/>
          </a:xfrm>
        </p:spPr>
        <p:txBody>
          <a:bodyPr>
            <a:normAutofit/>
          </a:bodyPr>
          <a:lstStyle/>
          <a:p>
            <a:pPr algn="ctr"/>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5246" y="819150"/>
            <a:ext cx="8293510" cy="3886199"/>
          </a:xfrm>
        </p:spPr>
        <p:txBody>
          <a:bodyPr>
            <a:normAutofit/>
          </a:bodyPr>
          <a:lstStyle/>
          <a:p>
            <a:pPr>
              <a:lnSpc>
                <a:spcPct val="150000"/>
              </a:lnSpc>
            </a:pPr>
            <a:endParaRPr lang="en-US" sz="1700" dirty="0">
              <a:latin typeface="Times New Roman" panose="02020603050405020304" pitchFamily="18" charset="0"/>
              <a:cs typeface="Times New Roman" panose="02020603050405020304" pitchFamily="18" charset="0"/>
            </a:endParaRPr>
          </a:p>
          <a:p>
            <a:pPr>
              <a:lnSpc>
                <a:spcPct val="100000"/>
              </a:lnSpc>
            </a:pPr>
            <a:r>
              <a:rPr lang="en-US" sz="1700" dirty="0">
                <a:latin typeface="Times New Roman" panose="02020603050405020304" pitchFamily="18" charset="0"/>
                <a:cs typeface="Times New Roman" panose="02020603050405020304" pitchFamily="18" charset="0"/>
              </a:rPr>
              <a:t> Hand gestures as human-machine interface .</a:t>
            </a:r>
          </a:p>
          <a:p>
            <a:pPr>
              <a:lnSpc>
                <a:spcPct val="100000"/>
              </a:lnSpc>
            </a:pPr>
            <a:r>
              <a:rPr lang="en-US" sz="1700" dirty="0">
                <a:latin typeface="Times New Roman" panose="02020603050405020304" pitchFamily="18" charset="0"/>
                <a:cs typeface="Times New Roman" panose="02020603050405020304" pitchFamily="18" charset="0"/>
              </a:rPr>
              <a:t> Principles - hand gesture recognition are based on traditional algorithms . </a:t>
            </a:r>
          </a:p>
          <a:p>
            <a:pPr>
              <a:lnSpc>
                <a:spcPct val="100000"/>
              </a:lnSpc>
            </a:pPr>
            <a:r>
              <a:rPr lang="en-US" sz="1700" dirty="0">
                <a:latin typeface="Times New Roman" panose="02020603050405020304" pitchFamily="18" charset="0"/>
                <a:cs typeface="Times New Roman" panose="02020603050405020304" pitchFamily="18" charset="0"/>
              </a:rPr>
              <a:t>The more concrete situations exists for human-machine interaction .</a:t>
            </a:r>
            <a:endParaRPr lang="en-IN" sz="1600" dirty="0"/>
          </a:p>
          <a:p>
            <a:pPr>
              <a:lnSpc>
                <a:spcPct val="100000"/>
              </a:lnSpc>
            </a:pPr>
            <a:r>
              <a:rPr lang="en-IN" sz="1600" dirty="0">
                <a:latin typeface="Times New Roman" panose="02020603050405020304" pitchFamily="18" charset="0"/>
                <a:cs typeface="Times New Roman" panose="02020603050405020304" pitchFamily="18" charset="0"/>
              </a:rPr>
              <a:t> Methods – Pre processing , Feature extraction , Real time classification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42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Tree>
    <p:extLst>
      <p:ext uri="{BB962C8B-B14F-4D97-AF65-F5344CB8AC3E}">
        <p14:creationId xmlns:p14="http://schemas.microsoft.com/office/powerpoint/2010/main" val="245610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4).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49"/>
            <a:ext cx="5410200" cy="3276601"/>
          </a:xfrm>
          <a:prstGeom prst="rect">
            <a:avLst/>
          </a:prstGeom>
          <a:noFill/>
          <a:ln>
            <a:noFill/>
          </a:ln>
        </p:spPr>
      </p:pic>
    </p:spTree>
    <p:extLst>
      <p:ext uri="{BB962C8B-B14F-4D97-AF65-F5344CB8AC3E}">
        <p14:creationId xmlns:p14="http://schemas.microsoft.com/office/powerpoint/2010/main" val="34480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68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047750"/>
            <a:ext cx="8298900" cy="3657600"/>
          </a:xfrm>
        </p:spPr>
        <p:txBody>
          <a:bodyPr/>
          <a:lstStyle/>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Achieve real time gesture recognition with Indian Sign Language.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Multiple versions of datasets, trained  models with high accuracy. </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 any gesture recognition application and other steps remain the same.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Satisfaction for Dumb people. </a:t>
            </a: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04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9824-0CFB-4285-8B46-F13BE0DB3D25}"/>
              </a:ext>
            </a:extLst>
          </p:cNvPr>
          <p:cNvSpPr>
            <a:spLocks noGrp="1"/>
          </p:cNvSpPr>
          <p:nvPr>
            <p:ph type="title"/>
          </p:nvPr>
        </p:nvSpPr>
        <p:spPr/>
        <p:txBody>
          <a:bodyPr/>
          <a:lstStyle/>
          <a:p>
            <a:pPr algn="ctr"/>
            <a:r>
              <a:rPr lang="en-IN" sz="2800" b="1" dirty="0">
                <a:latin typeface="Times New Roman" panose="02020603050405020304" pitchFamily="18" charset="0"/>
                <a:cs typeface="Times New Roman" panose="02020603050405020304" pitchFamily="18" charset="0"/>
              </a:rPr>
              <a:t>FUTURE ENHANCEMENT</a:t>
            </a:r>
          </a:p>
        </p:txBody>
      </p:sp>
      <p:sp>
        <p:nvSpPr>
          <p:cNvPr id="3" name="Text Placeholder 2">
            <a:extLst>
              <a:ext uri="{FF2B5EF4-FFF2-40B4-BE49-F238E27FC236}">
                <a16:creationId xmlns:a16="http://schemas.microsoft.com/office/drawing/2014/main" id="{F3924B92-8AB1-496D-877B-2915F2C7615B}"/>
              </a:ext>
            </a:extLst>
          </p:cNvPr>
          <p:cNvSpPr>
            <a:spLocks noGrp="1"/>
          </p:cNvSpPr>
          <p:nvPr>
            <p:ph type="body" idx="1"/>
          </p:nvPr>
        </p:nvSpPr>
        <p:spPr/>
        <p:txBody>
          <a:bodyPr/>
          <a:lstStyle/>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Here we add only few dataset, later in future it can be added more.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It is not that efficient to work with all skin type and light conditions, in further it is also possible in future.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Speed for pre-processing could be improved if the code is developed in </a:t>
            </a:r>
            <a:r>
              <a:rPr lang="en-IN" sz="1600" dirty="0" err="1">
                <a:latin typeface="Times New Roman" panose="02020603050405020304" pitchFamily="18" charset="0"/>
                <a:cs typeface="Times New Roman" panose="02020603050405020304" pitchFamily="18" charset="0"/>
              </a:rPr>
              <a:t>vc</a:t>
            </a:r>
            <a:r>
              <a:rPr lang="en-IN" sz="1600" dirty="0">
                <a:latin typeface="Times New Roman" panose="02020603050405020304" pitchFamily="18" charset="0"/>
                <a:cs typeface="Times New Roman" panose="02020603050405020304" pitchFamily="18" charset="0"/>
              </a:rPr>
              <a:t>/vc.net.</a:t>
            </a:r>
          </a:p>
          <a:p>
            <a:pPr>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4768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ECE65E0-EA58-4B11-A479-448CD2F98784}"/>
              </a:ext>
            </a:extLst>
          </p:cNvPr>
          <p:cNvSpPr txBox="1"/>
          <p:nvPr/>
        </p:nvSpPr>
        <p:spPr>
          <a:xfrm>
            <a:off x="457199" y="804938"/>
            <a:ext cx="8259097" cy="4408579"/>
          </a:xfrm>
          <a:prstGeom prst="rect">
            <a:avLst/>
          </a:prstGeom>
          <a:noFill/>
        </p:spPr>
        <p:txBody>
          <a:bodyPr wrap="square" rtlCol="0">
            <a:spAutoFit/>
          </a:bodyPr>
          <a:lstStyle/>
          <a:p>
            <a:pPr marL="81280">
              <a:lnSpc>
                <a:spcPct val="101000"/>
              </a:lnSpc>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JOURNAL</a:t>
            </a:r>
            <a:r>
              <a:rPr lang="en-US" sz="1200" b="1" spc="-8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NAME</a:t>
            </a:r>
            <a:r>
              <a:rPr lang="en-US" sz="1200" b="1" spc="-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JOURNAL</a:t>
            </a:r>
            <a:r>
              <a:rPr lang="en-US" sz="1200" spc="-6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OF</a:t>
            </a:r>
            <a:r>
              <a:rPr lang="en-US" sz="1200" spc="-7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EMERGING</a:t>
            </a:r>
            <a:r>
              <a:rPr lang="en-US" sz="1200" spc="-11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TECHNOLOGIES</a:t>
            </a:r>
            <a:r>
              <a:rPr lang="en-US" sz="1200" spc="-3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lnSpc>
                <a:spcPct val="101000"/>
              </a:lnSpc>
            </a:pPr>
            <a:r>
              <a:rPr lang="en-US" sz="1200" spc="-1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AND INNOVATIVE RESEARCH(JETIR)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lnSpc>
                <a:spcPct val="101000"/>
              </a:lnSpc>
            </a:pPr>
            <a:r>
              <a:rPr lang="en-US" sz="1200" b="1" spc="-10"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1200" b="1"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spc="-15" dirty="0">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US" sz="1200" b="1"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CONVERSION</a:t>
            </a:r>
            <a:r>
              <a:rPr lang="en-US" sz="1200" b="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spc="1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200" b="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GESTURES</a:t>
            </a:r>
            <a:r>
              <a:rPr lang="en-US" sz="1200" b="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spc="-4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200" b="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VOICE</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1280">
              <a:lnSpc>
                <a:spcPct val="101000"/>
              </a:lnSpc>
            </a:pPr>
            <a:r>
              <a:rPr lang="en-US" sz="12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spc="-10" dirty="0">
                <a:effectLst/>
                <a:latin typeface="Times New Roman" panose="02020603050405020304" pitchFamily="18" charset="0"/>
                <a:ea typeface="Times New Roman" panose="02020603050405020304" pitchFamily="18" charset="0"/>
                <a:cs typeface="Times New Roman" panose="02020603050405020304" pitchFamily="18" charset="0"/>
              </a:rPr>
              <a:t>AND TEXT MESSAGE IN REGIONAL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1280">
              <a:lnSpc>
                <a:spcPct val="101000"/>
              </a:lnSpc>
            </a:pPr>
            <a:r>
              <a:rPr lang="en-US" sz="1200" b="0" spc="-10" dirty="0">
                <a:effectLst/>
                <a:latin typeface="Times New Roman" panose="02020603050405020304" pitchFamily="18" charset="0"/>
                <a:ea typeface="Times New Roman" panose="02020603050405020304" pitchFamily="18" charset="0"/>
                <a:cs typeface="Times New Roman" panose="02020603050405020304" pitchFamily="18" charset="0"/>
              </a:rPr>
              <a:t>                                                          LANGUAGE</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930" marR="1492885">
              <a:lnSpc>
                <a:spcPct val="196000"/>
              </a:lnSpc>
              <a:spcAft>
                <a:spcPts val="0"/>
              </a:spcAft>
            </a:pP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PUBLISHED</a:t>
            </a:r>
            <a:r>
              <a:rPr lang="en-US" sz="1200" b="1" spc="-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10" dirty="0">
                <a:effectLst/>
                <a:latin typeface="Times New Roman" panose="02020603050405020304" pitchFamily="18" charset="0"/>
                <a:ea typeface="Calibri" panose="020F0502020204030204" pitchFamily="34" charset="0"/>
                <a:cs typeface="Times New Roman" panose="02020603050405020304" pitchFamily="18" charset="0"/>
              </a:rPr>
              <a:t>PAPER</a:t>
            </a:r>
            <a:r>
              <a:rPr lang="en-US" sz="12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ID           -</a:t>
            </a:r>
            <a:r>
              <a:rPr lang="en-US" sz="1200" b="1" spc="-7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JETIRES06028</a:t>
            </a:r>
            <a:r>
              <a:rPr lang="en-US" sz="1200" spc="145" dirty="0">
                <a:effectLst/>
                <a:latin typeface="Times New Roman" panose="02020603050405020304" pitchFamily="18" charset="0"/>
                <a:ea typeface="Calibri" panose="020F0502020204030204" pitchFamily="34" charset="0"/>
                <a:cs typeface="Times New Roman" panose="02020603050405020304" pitchFamily="18" charset="0"/>
              </a:rPr>
              <a:t> </a:t>
            </a:r>
          </a:p>
          <a:p>
            <a:pPr marL="74930" marR="1492885">
              <a:lnSpc>
                <a:spcPct val="196000"/>
              </a:lnSpc>
              <a:spcAft>
                <a:spcPts val="0"/>
              </a:spcAft>
            </a:pP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REGISTRATION</a:t>
            </a:r>
            <a:r>
              <a:rPr lang="en-US" sz="12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25" dirty="0">
                <a:effectLst/>
                <a:latin typeface="Times New Roman" panose="02020603050405020304" pitchFamily="18" charset="0"/>
                <a:ea typeface="Calibri" panose="020F0502020204030204" pitchFamily="34" charset="0"/>
                <a:cs typeface="Times New Roman" panose="02020603050405020304" pitchFamily="18" charset="0"/>
              </a:rPr>
              <a:t>ID                  -</a:t>
            </a:r>
            <a:r>
              <a:rPr lang="en-US" sz="1200" b="1"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10" dirty="0">
                <a:effectLst/>
                <a:latin typeface="Times New Roman" panose="02020603050405020304" pitchFamily="18" charset="0"/>
                <a:ea typeface="Calibri" panose="020F0502020204030204" pitchFamily="34" charset="0"/>
                <a:cs typeface="Times New Roman" panose="02020603050405020304" pitchFamily="18" charset="0"/>
              </a:rPr>
              <a:t>307456</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930">
              <a:spcBef>
                <a:spcPts val="155"/>
              </a:spcBef>
              <a:spcAft>
                <a:spcPts val="0"/>
              </a:spcAft>
            </a:pPr>
            <a:r>
              <a:rPr lang="en-US" sz="1200" b="1" spc="-10" dirty="0">
                <a:effectLst/>
                <a:latin typeface="Times New Roman" panose="02020603050405020304" pitchFamily="18" charset="0"/>
                <a:ea typeface="Calibri" panose="020F0502020204030204" pitchFamily="34" charset="0"/>
                <a:cs typeface="Times New Roman" panose="02020603050405020304" pitchFamily="18" charset="0"/>
              </a:rPr>
              <a:t>PUBLISHED</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IN                         -</a:t>
            </a:r>
            <a:r>
              <a:rPr lang="en-US" sz="12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10" dirty="0">
                <a:effectLst/>
                <a:latin typeface="Times New Roman" panose="02020603050405020304" pitchFamily="18" charset="0"/>
                <a:ea typeface="Calibri" panose="020F0502020204030204" pitchFamily="34" charset="0"/>
                <a:cs typeface="Times New Roman" panose="02020603050405020304" pitchFamily="18" charset="0"/>
              </a:rPr>
              <a:t>Volume</a:t>
            </a:r>
            <a:r>
              <a:rPr lang="en-US" sz="12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12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Issue</a:t>
            </a:r>
            <a:r>
              <a:rPr lang="en-US" sz="12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2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spc="-7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Year</a:t>
            </a:r>
            <a:r>
              <a:rPr lang="en-US" sz="12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April-2021</a:t>
            </a:r>
          </a:p>
          <a:p>
            <a:pPr marL="74930">
              <a:spcBef>
                <a:spcPts val="155"/>
              </a:spcBef>
              <a:spcAft>
                <a:spcPts val="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930" indent="15240"/>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DOI</a:t>
            </a:r>
            <a:r>
              <a:rPr lang="en-US" sz="1200" b="1" spc="-1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(Digital</a:t>
            </a:r>
            <a:r>
              <a:rPr lang="en-US" sz="1200" b="1" spc="-1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Object</a:t>
            </a:r>
            <a:r>
              <a:rPr lang="en-US" sz="1200" b="1"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Identifier) -</a:t>
            </a:r>
            <a:r>
              <a:rPr lang="en-US" sz="1200" b="1"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u="sng" spc="-5" dirty="0">
                <a:solidFill>
                  <a:srgbClr val="354856"/>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http://doi.one/10.1729/Journal.26856</a:t>
            </a:r>
            <a:endParaRPr lang="en-US" sz="1200" u="sng" spc="-5" dirty="0">
              <a:solidFill>
                <a:srgbClr val="35485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930" indent="15240"/>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spcBef>
                <a:spcPts val="265"/>
              </a:spcBef>
              <a:spcAft>
                <a:spcPts val="0"/>
              </a:spcAft>
            </a:pP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PAGE</a:t>
            </a:r>
            <a:r>
              <a:rPr lang="en-US" sz="1200" b="1" spc="-8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NO                                  -</a:t>
            </a:r>
            <a:r>
              <a:rPr lang="en-US" sz="1200" b="1"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127-130</a:t>
            </a:r>
          </a:p>
          <a:p>
            <a:pPr marL="81280">
              <a:spcBef>
                <a:spcPts val="265"/>
              </a:spcBef>
              <a:spcAft>
                <a:spcPts val="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930"/>
            <a:r>
              <a:rPr lang="en-US" sz="1200" b="1" spc="-15" dirty="0">
                <a:effectLst/>
                <a:latin typeface="Times New Roman" panose="02020603050405020304" pitchFamily="18" charset="0"/>
                <a:ea typeface="Calibri" panose="020F0502020204030204" pitchFamily="34" charset="0"/>
                <a:cs typeface="Times New Roman" panose="02020603050405020304" pitchFamily="18" charset="0"/>
              </a:rPr>
              <a:t>AREA                                           -</a:t>
            </a:r>
            <a:r>
              <a:rPr lang="en-US" sz="1200" b="1"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Science</a:t>
            </a:r>
            <a:r>
              <a:rPr lang="en-US" sz="12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&amp;</a:t>
            </a:r>
            <a:r>
              <a:rPr lang="en-US" sz="12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Technology</a:t>
            </a:r>
          </a:p>
          <a:p>
            <a:pPr marL="74930"/>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r>
              <a:rPr lang="en-US" sz="1200" b="1" spc="-10" dirty="0">
                <a:effectLst/>
                <a:latin typeface="Times New Roman" panose="02020603050405020304" pitchFamily="18" charset="0"/>
                <a:ea typeface="Calibri" panose="020F0502020204030204" pitchFamily="34" charset="0"/>
                <a:cs typeface="Times New Roman" panose="02020603050405020304" pitchFamily="18" charset="0"/>
              </a:rPr>
              <a:t>ISSN</a:t>
            </a:r>
            <a:r>
              <a:rPr lang="en-US" sz="1200" b="1" spc="-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NUMBER                        -</a:t>
            </a:r>
            <a:r>
              <a:rPr lang="en-US" sz="1200" b="1" spc="-8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15" dirty="0">
                <a:effectLst/>
                <a:latin typeface="Times New Roman" panose="02020603050405020304" pitchFamily="18" charset="0"/>
                <a:ea typeface="Calibri" panose="020F0502020204030204" pitchFamily="34" charset="0"/>
                <a:cs typeface="Times New Roman" panose="02020603050405020304" pitchFamily="18" charset="0"/>
              </a:rPr>
              <a:t>2349-5162</a:t>
            </a:r>
          </a:p>
          <a:p>
            <a:pPr marL="81280"/>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PUBLISHED</a:t>
            </a:r>
            <a:r>
              <a:rPr lang="en-US" sz="1200" spc="-1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1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ea typeface="Times New Roman" panose="02020603050405020304" pitchFamily="18" charset="0"/>
                <a:cs typeface="Times New Roman" panose="02020603050405020304" pitchFamily="18" charset="0"/>
              </a:rPr>
              <a:t>URL       </a:t>
            </a:r>
            <a:r>
              <a:rPr lang="en-US" sz="12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5"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https://</a:t>
            </a:r>
            <a:r>
              <a:rPr lang="en-US" sz="1200" u="sng" spc="-5" dirty="0">
                <a:solidFill>
                  <a:srgbClr val="354856"/>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www.jetir.org/</a:t>
            </a:r>
            <a:r>
              <a:rPr lang="en-US" sz="1200" u="sng" spc="-280"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5" dirty="0" err="1">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view?paper</a:t>
            </a:r>
            <a:r>
              <a:rPr lang="en-US" sz="1200" u="sng" spc="-5"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=JETIRES06028</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1280">
              <a:spcBef>
                <a:spcPts val="265"/>
              </a:spcBef>
              <a:spcAft>
                <a:spcPts val="0"/>
              </a:spcAft>
            </a:pP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PUBLISHED</a:t>
            </a:r>
            <a:r>
              <a:rPr lang="en-US" sz="12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12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PDF         </a:t>
            </a:r>
            <a:r>
              <a:rPr lang="en-US" sz="1200" b="1"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b="1"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10"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https://</a:t>
            </a:r>
            <a:r>
              <a:rPr lang="en-US" sz="1200" u="sng" spc="-10" dirty="0">
                <a:solidFill>
                  <a:srgbClr val="354856"/>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www.jetir.org/</a:t>
            </a:r>
            <a:r>
              <a:rPr lang="en-US" sz="1200" u="sng" spc="-270"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5"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papers/JETIRES06028</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29" name="Rectangle 27">
            <a:extLst>
              <a:ext uri="{FF2B5EF4-FFF2-40B4-BE49-F238E27FC236}">
                <a16:creationId xmlns:a16="http://schemas.microsoft.com/office/drawing/2014/main" id="{A733052B-89B8-48C8-A9EA-7E15B67517DA}"/>
              </a:ext>
            </a:extLst>
          </p:cNvPr>
          <p:cNvSpPr>
            <a:spLocks noChangeArrowheads="1"/>
          </p:cNvSpPr>
          <p:nvPr/>
        </p:nvSpPr>
        <p:spPr bwMode="auto">
          <a:xfrm>
            <a:off x="3131747" y="-248453"/>
            <a:ext cx="28805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937" tIns="45720" rIns="91440" bIns="45720" numCol="1" anchor="ctr" anchorCtr="0" compatLnSpc="1">
            <a:prstTxWarp prst="textNoShape">
              <a:avLst/>
            </a:prstTxWarp>
            <a:spAutoFit/>
          </a:bodyPr>
          <a:lstStyle/>
          <a:p>
            <a:pPr algn="ctr"/>
            <a:endParaRPr lang="en-IN" sz="2800" b="1" dirty="0">
              <a:latin typeface="Times New Roman" panose="02020603050405020304" pitchFamily="18" charset="0"/>
              <a:cs typeface="Times New Roman" panose="02020603050405020304" pitchFamily="18" charset="0"/>
            </a:endParaRPr>
          </a:p>
          <a:p>
            <a:pPr algn="ctr"/>
            <a:r>
              <a:rPr lang="en-IN" sz="2800" b="1" dirty="0">
                <a:latin typeface="Times New Roman" panose="02020603050405020304" pitchFamily="18" charset="0"/>
                <a:cs typeface="Times New Roman" panose="02020603050405020304" pitchFamily="18" charset="0"/>
              </a:rPr>
              <a:t>PUBLICATIONS</a:t>
            </a:r>
          </a:p>
        </p:txBody>
      </p:sp>
      <p:sp>
        <p:nvSpPr>
          <p:cNvPr id="36" name="Rectangle 34">
            <a:extLst>
              <a:ext uri="{FF2B5EF4-FFF2-40B4-BE49-F238E27FC236}">
                <a16:creationId xmlns:a16="http://schemas.microsoft.com/office/drawing/2014/main" id="{955615FB-90DE-49FE-9B7B-6E9EB73CAC0B}"/>
              </a:ext>
            </a:extLst>
          </p:cNvPr>
          <p:cNvSpPr>
            <a:spLocks noChangeArrowheads="1"/>
          </p:cNvSpPr>
          <p:nvPr/>
        </p:nvSpPr>
        <p:spPr bwMode="auto">
          <a:xfrm>
            <a:off x="0" y="4964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937"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206733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450" y="-57000"/>
            <a:ext cx="6851100" cy="686100"/>
          </a:xfrm>
        </p:spPr>
        <p:txBody>
          <a:bodyPr/>
          <a:lstStyle/>
          <a:p>
            <a:pPr algn="ctr"/>
            <a:r>
              <a:rPr lang="en-US" sz="2800" b="1" dirty="0">
                <a:latin typeface="Times New Roman" panose="02020603050405020304" pitchFamily="18" charset="0"/>
                <a:cs typeface="Times New Roman" panose="02020603050405020304" pitchFamily="18" charset="0"/>
              </a:rPr>
              <a:t>REFERENCE</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514350"/>
            <a:ext cx="8305800" cy="5410200"/>
          </a:xfrm>
        </p:spPr>
        <p:txBody>
          <a:bodyPr/>
          <a:lstStyle/>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Pr. Kale, “Hand gesture recognition for human-computer interaction,” International Journal of Scientific Development and Research (IJSDR), Volume 1, Issue 8, pp.9- 14, August 2016.</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T. </a:t>
            </a:r>
            <a:r>
              <a:rPr lang="en-US" sz="1200" dirty="0" err="1">
                <a:latin typeface="Times New Roman" panose="02020603050405020304" pitchFamily="18" charset="0"/>
                <a:cs typeface="Times New Roman" panose="02020603050405020304" pitchFamily="18" charset="0"/>
              </a:rPr>
              <a:t>Fujii</a:t>
            </a:r>
            <a:r>
              <a:rPr lang="en-US" sz="1200" dirty="0">
                <a:latin typeface="Times New Roman" panose="02020603050405020304" pitchFamily="18" charset="0"/>
                <a:cs typeface="Times New Roman" panose="02020603050405020304" pitchFamily="18" charset="0"/>
              </a:rPr>
              <a:t>, and J. H. Lee, “Gesture Recognition System for Human-Robot Interaction and Its Application to Robotic Service Task,” Proceedings of the International Multi Conference of Engineers and Computer Scientists (IMECS 2014), Vol 1, March 12 - 14, 2014, Hong Kong.</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H. Tang, H. Liu, W. Xiao, and N. Sebe1,“Fast and Robust Dynamic Hand Gesture Recognition via Key Frames Extraction and Feature Fusion, ”Preprint submitted to Neuro Computing, January 2019. </a:t>
            </a:r>
            <a:r>
              <a:rPr lang="en-US"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https://arxiv.org/pdf/1901.04622.pdf</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Ibraheem</a:t>
            </a:r>
            <a:r>
              <a:rPr lang="en-US" sz="1200" dirty="0">
                <a:latin typeface="Times New Roman" panose="02020603050405020304" pitchFamily="18" charset="0"/>
                <a:cs typeface="Times New Roman" panose="02020603050405020304" pitchFamily="18" charset="0"/>
              </a:rPr>
              <a:t>, and R. Khan, “Survey on Various Gesture Recognition Technologies and Techniques,” International Journal of Computer Applications, Vol. 50, No.7, pp. 38-44, July 2012.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Ok. </a:t>
            </a:r>
            <a:r>
              <a:rPr lang="en-US" sz="1200" dirty="0" err="1">
                <a:latin typeface="Times New Roman" panose="02020603050405020304" pitchFamily="18" charset="0"/>
                <a:cs typeface="Times New Roman" panose="02020603050405020304" pitchFamily="18" charset="0"/>
              </a:rPr>
              <a:t>Kopuklu</a:t>
            </a:r>
            <a:r>
              <a:rPr lang="en-US" sz="1200" dirty="0">
                <a:latin typeface="Times New Roman" panose="02020603050405020304" pitchFamily="18" charset="0"/>
                <a:cs typeface="Times New Roman" panose="02020603050405020304" pitchFamily="18" charset="0"/>
              </a:rPr>
              <a:t>, Ah. Gunduz1, N. </a:t>
            </a:r>
            <a:r>
              <a:rPr lang="en-US" sz="1200" dirty="0" err="1">
                <a:latin typeface="Times New Roman" panose="02020603050405020304" pitchFamily="18" charset="0"/>
                <a:cs typeface="Times New Roman" panose="02020603050405020304" pitchFamily="18" charset="0"/>
              </a:rPr>
              <a:t>Kose</a:t>
            </a:r>
            <a:r>
              <a:rPr lang="en-US" sz="1200" dirty="0">
                <a:latin typeface="Times New Roman" panose="02020603050405020304" pitchFamily="18" charset="0"/>
                <a:cs typeface="Times New Roman" panose="02020603050405020304" pitchFamily="18" charset="0"/>
              </a:rPr>
              <a:t>, and G. Rigoll, “Realtime Hand Gesture Detection and </a:t>
            </a:r>
            <a:r>
              <a:rPr lang="en-US" sz="1200" dirty="0" err="1">
                <a:latin typeface="Times New Roman" panose="02020603050405020304" pitchFamily="18" charset="0"/>
                <a:cs typeface="Times New Roman" panose="02020603050405020304" pitchFamily="18" charset="0"/>
              </a:rPr>
              <a:t>Classication</a:t>
            </a:r>
            <a:r>
              <a:rPr lang="en-US" sz="1200" dirty="0">
                <a:latin typeface="Times New Roman" panose="02020603050405020304" pitchFamily="18" charset="0"/>
                <a:cs typeface="Times New Roman" panose="02020603050405020304" pitchFamily="18" charset="0"/>
              </a:rPr>
              <a:t> Using Convolutional Neural Networks,” Accepted to IEEE International Conference on Automatic Face and Gesture Recognition FG 2019, France, 14 -18 May 2019.</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Singla</a:t>
            </a:r>
            <a:r>
              <a:rPr lang="en-US" sz="1200" dirty="0">
                <a:latin typeface="Times New Roman" panose="02020603050405020304" pitchFamily="18" charset="0"/>
                <a:cs typeface="Times New Roman" panose="02020603050405020304" pitchFamily="18" charset="0"/>
              </a:rPr>
              <a:t>, “Motion Detection Based on Frame Difference Method,” International Journal of Information &amp; Computation Technology, ISSN 0974-2239, Vol. 4, Number 15, pp. 1559-1565,2014.</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R. A. </a:t>
            </a:r>
            <a:r>
              <a:rPr lang="en-US" sz="1200" dirty="0" err="1">
                <a:latin typeface="Times New Roman" panose="02020603050405020304" pitchFamily="18" charset="0"/>
                <a:cs typeface="Times New Roman" panose="02020603050405020304" pitchFamily="18" charset="0"/>
              </a:rPr>
              <a:t>Elsayed</a:t>
            </a:r>
            <a:r>
              <a:rPr lang="en-US" sz="1200" dirty="0">
                <a:latin typeface="Times New Roman" panose="02020603050405020304" pitchFamily="18" charset="0"/>
                <a:cs typeface="Times New Roman" panose="02020603050405020304" pitchFamily="18" charset="0"/>
              </a:rPr>
              <a:t>, M. S. Sayed, and M. I. Abdalla, “Skin-based adaptive background subtraction for hand gesture segmentation,” IEEE International Conference on Electronics, Circuits, and Systems (ICECS), Cairo, Egypt, 6-9 December.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Surveyor SRV-1 </a:t>
            </a:r>
            <a:r>
              <a:rPr lang="en-US" sz="1200" dirty="0" err="1">
                <a:latin typeface="Times New Roman" panose="02020603050405020304" pitchFamily="18" charset="0"/>
                <a:cs typeface="Times New Roman" panose="02020603050405020304" pitchFamily="18" charset="0"/>
              </a:rPr>
              <a:t>Blackfin</a:t>
            </a:r>
            <a:r>
              <a:rPr lang="en-US" sz="1200" dirty="0">
                <a:latin typeface="Times New Roman" panose="02020603050405020304" pitchFamily="18" charset="0"/>
                <a:cs typeface="Times New Roman" panose="02020603050405020304" pitchFamily="18" charset="0"/>
              </a:rPr>
              <a:t> Robot. </a:t>
            </a:r>
            <a:r>
              <a:rPr lang="en-US" sz="1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http://www.surveyor.com/SRV_info.html</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D. L. Poole, and A. K. </a:t>
            </a:r>
            <a:r>
              <a:rPr lang="en-US" sz="1200" dirty="0" err="1">
                <a:latin typeface="Times New Roman" panose="02020603050405020304" pitchFamily="18" charset="0"/>
                <a:cs typeface="Times New Roman" panose="02020603050405020304" pitchFamily="18" charset="0"/>
              </a:rPr>
              <a:t>Mackworth</a:t>
            </a:r>
            <a:r>
              <a:rPr lang="en-US" sz="1200" dirty="0">
                <a:latin typeface="Times New Roman" panose="02020603050405020304" pitchFamily="18" charset="0"/>
                <a:cs typeface="Times New Roman" panose="02020603050405020304" pitchFamily="18" charset="0"/>
              </a:rPr>
              <a:t>, “Python code for </a:t>
            </a:r>
            <a:r>
              <a:rPr lang="en-US" sz="1200" dirty="0" err="1">
                <a:latin typeface="Times New Roman" panose="02020603050405020304" pitchFamily="18" charset="0"/>
                <a:cs typeface="Times New Roman" panose="02020603050405020304" pitchFamily="18" charset="0"/>
              </a:rPr>
              <a:t>Articial</a:t>
            </a:r>
            <a:r>
              <a:rPr lang="en-US" sz="1200" dirty="0">
                <a:latin typeface="Times New Roman" panose="02020603050405020304" pitchFamily="18" charset="0"/>
                <a:cs typeface="Times New Roman" panose="02020603050405020304" pitchFamily="18" charset="0"/>
              </a:rPr>
              <a:t> Intelligence: Foundations of Computational Agents,” https://artint.info/AIPython/aipython.pdf [10] Hand gesture images database. https://aws.amazon.com.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4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1834125" y="526350"/>
            <a:ext cx="547575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B8F6BCB-B1B1-4A0D-801D-83218AC1BD82}"/>
              </a:ext>
            </a:extLst>
          </p:cNvPr>
          <p:cNvGraphicFramePr>
            <a:graphicFrameLocks noGrp="1"/>
          </p:cNvGraphicFramePr>
          <p:nvPr>
            <p:extLst>
              <p:ext uri="{D42A27DB-BD31-4B8C-83A1-F6EECF244321}">
                <p14:modId xmlns:p14="http://schemas.microsoft.com/office/powerpoint/2010/main" val="3183446696"/>
              </p:ext>
            </p:extLst>
          </p:nvPr>
        </p:nvGraphicFramePr>
        <p:xfrm>
          <a:off x="457200" y="742951"/>
          <a:ext cx="8305801" cy="4038599"/>
        </p:xfrm>
        <a:graphic>
          <a:graphicData uri="http://schemas.openxmlformats.org/drawingml/2006/table">
            <a:tbl>
              <a:tblPr firstRow="1" bandRow="1">
                <a:tableStyleId>{694D942B-23A2-4F4B-9F08-F15F302714F8}</a:tableStyleId>
              </a:tblPr>
              <a:tblGrid>
                <a:gridCol w="546700">
                  <a:extLst>
                    <a:ext uri="{9D8B030D-6E8A-4147-A177-3AD203B41FA5}">
                      <a16:colId xmlns:a16="http://schemas.microsoft.com/office/drawing/2014/main" val="3814115478"/>
                    </a:ext>
                  </a:extLst>
                </a:gridCol>
                <a:gridCol w="1760467">
                  <a:extLst>
                    <a:ext uri="{9D8B030D-6E8A-4147-A177-3AD203B41FA5}">
                      <a16:colId xmlns:a16="http://schemas.microsoft.com/office/drawing/2014/main" val="3712490940"/>
                    </a:ext>
                  </a:extLst>
                </a:gridCol>
                <a:gridCol w="586823">
                  <a:extLst>
                    <a:ext uri="{9D8B030D-6E8A-4147-A177-3AD203B41FA5}">
                      <a16:colId xmlns:a16="http://schemas.microsoft.com/office/drawing/2014/main" val="776213861"/>
                    </a:ext>
                  </a:extLst>
                </a:gridCol>
                <a:gridCol w="1760467">
                  <a:extLst>
                    <a:ext uri="{9D8B030D-6E8A-4147-A177-3AD203B41FA5}">
                      <a16:colId xmlns:a16="http://schemas.microsoft.com/office/drawing/2014/main" val="4290941062"/>
                    </a:ext>
                  </a:extLst>
                </a:gridCol>
                <a:gridCol w="1807043">
                  <a:extLst>
                    <a:ext uri="{9D8B030D-6E8A-4147-A177-3AD203B41FA5}">
                      <a16:colId xmlns:a16="http://schemas.microsoft.com/office/drawing/2014/main" val="2250578834"/>
                    </a:ext>
                  </a:extLst>
                </a:gridCol>
                <a:gridCol w="1844301">
                  <a:extLst>
                    <a:ext uri="{9D8B030D-6E8A-4147-A177-3AD203B41FA5}">
                      <a16:colId xmlns:a16="http://schemas.microsoft.com/office/drawing/2014/main" val="1953926480"/>
                    </a:ext>
                  </a:extLst>
                </a:gridCol>
              </a:tblGrid>
              <a:tr h="366299">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LINK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2251"/>
                  </a:ext>
                </a:extLst>
              </a:tr>
              <a:tr h="122099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AND</a:t>
                      </a:r>
                    </a:p>
                    <a:p>
                      <a:pPr algn="l"/>
                      <a:r>
                        <a:rPr lang="en-US" sz="1050" b="1"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dirty="0">
                          <a:solidFill>
                            <a:schemeClr val="tx1"/>
                          </a:solidFill>
                          <a:latin typeface="Times New Roman" panose="02020603050405020304" pitchFamily="18" charset="0"/>
                          <a:cs typeface="Times New Roman" panose="02020603050405020304" pitchFamily="18" charset="0"/>
                        </a:rPr>
                        <a:t>SYSTEM FOR DUMP</a:t>
                      </a:r>
                    </a:p>
                    <a:p>
                      <a:pPr algn="l"/>
                      <a:r>
                        <a:rPr lang="en-US" sz="1050" b="1" dirty="0">
                          <a:solidFill>
                            <a:schemeClr val="tx1"/>
                          </a:solidFill>
                          <a:latin typeface="Times New Roman" panose="02020603050405020304" pitchFamily="18" charset="0"/>
                          <a:cs typeface="Times New Roman" panose="02020603050405020304" pitchFamily="18" charset="0"/>
                        </a:rPr>
                        <a:t>PEOPLE</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Research Journal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of Engineering</a:t>
                      </a:r>
                    </a:p>
                    <a:p>
                      <a:pPr algn="l"/>
                      <a:r>
                        <a:rPr lang="en-US" sz="1050" b="0" dirty="0">
                          <a:solidFill>
                            <a:schemeClr val="tx1"/>
                          </a:solidFill>
                          <a:latin typeface="Times New Roman" panose="02020603050405020304" pitchFamily="18" charset="0"/>
                          <a:cs typeface="Times New Roman" panose="02020603050405020304" pitchFamily="18" charset="0"/>
                        </a:rPr>
                        <a:t>and Technology</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Hand Gesture</a:t>
                      </a:r>
                      <a:r>
                        <a:rPr lang="en-US" sz="1050" b="0" baseline="0" dirty="0">
                          <a:solidFill>
                            <a:schemeClr val="tx1"/>
                          </a:solidFill>
                          <a:latin typeface="Times New Roman" panose="02020603050405020304" pitchFamily="18" charset="0"/>
                          <a:cs typeface="Times New Roman" panose="02020603050405020304" pitchFamily="18" charset="0"/>
                        </a:rPr>
                        <a:t> to voice in English .</a:t>
                      </a:r>
                      <a:endParaRPr lang="en-US"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2"/>
                        </a:rPr>
                        <a:t>http://www.jetir.org/papers/JETIRBC06024.pdf</a:t>
                      </a:r>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967125"/>
                  </a:ext>
                </a:extLst>
              </a:tr>
              <a:tr h="1087854">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kern="1200" dirty="0">
                          <a:solidFill>
                            <a:schemeClr val="tx1"/>
                          </a:solidFill>
                          <a:latin typeface="Times New Roman" panose="02020603050405020304" pitchFamily="18" charset="0"/>
                          <a:cs typeface="Times New Roman" panose="02020603050405020304" pitchFamily="18" charset="0"/>
                        </a:rPr>
                        <a:t>HAND GESTURE</a:t>
                      </a:r>
                    </a:p>
                    <a:p>
                      <a:pPr algn="l"/>
                      <a:r>
                        <a:rPr lang="en-US" sz="1050" b="1" kern="1200" dirty="0">
                          <a:solidFill>
                            <a:schemeClr val="tx1"/>
                          </a:solidFill>
                          <a:latin typeface="Times New Roman" panose="02020603050405020304" pitchFamily="18" charset="0"/>
                          <a:cs typeface="Times New Roman" panose="02020603050405020304" pitchFamily="18" charset="0"/>
                        </a:rPr>
                        <a:t>RECOGNITION AND</a:t>
                      </a:r>
                    </a:p>
                    <a:p>
                      <a:pPr algn="l"/>
                      <a:r>
                        <a:rPr lang="en-US" sz="1050" b="1" kern="1200"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kern="1200" dirty="0">
                          <a:solidFill>
                            <a:schemeClr val="tx1"/>
                          </a:solidFill>
                          <a:latin typeface="Times New Roman" panose="02020603050405020304" pitchFamily="18" charset="0"/>
                          <a:cs typeface="Times New Roman" panose="02020603050405020304" pitchFamily="18" charset="0"/>
                        </a:rPr>
                        <a:t>FOR DEAF AND DUMB</a:t>
                      </a:r>
                      <a:endParaRPr lang="en-IN" sz="1050" b="1" kern="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5th 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Advanced</a:t>
                      </a:r>
                    </a:p>
                    <a:p>
                      <a:pPr algn="l"/>
                      <a:r>
                        <a:rPr lang="en-US" sz="1050" b="0" dirty="0">
                          <a:solidFill>
                            <a:schemeClr val="tx1"/>
                          </a:solidFill>
                          <a:latin typeface="Times New Roman" panose="02020603050405020304" pitchFamily="18" charset="0"/>
                          <a:cs typeface="Times New Roman" panose="02020603050405020304" pitchFamily="18" charset="0"/>
                        </a:rPr>
                        <a:t>Computing &amp;</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Communication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Systems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Non-vision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based technique.</a:t>
                      </a:r>
                    </a:p>
                    <a:p>
                      <a:pPr algn="l"/>
                      <a:r>
                        <a:rPr lang="en-US" sz="1050" b="0" dirty="0">
                          <a:solidFill>
                            <a:schemeClr val="tx1"/>
                          </a:solidFill>
                          <a:latin typeface="Times New Roman" panose="02020603050405020304" pitchFamily="18" charset="0"/>
                          <a:cs typeface="Times New Roman" panose="02020603050405020304" pitchFamily="18" charset="0"/>
                        </a:rPr>
                        <a:t> Sign</a:t>
                      </a:r>
                      <a:r>
                        <a:rPr lang="en-US" sz="1050" b="0" baseline="0" dirty="0">
                          <a:solidFill>
                            <a:schemeClr val="tx1"/>
                          </a:solidFill>
                          <a:latin typeface="Times New Roman" panose="02020603050405020304" pitchFamily="18" charset="0"/>
                          <a:cs typeface="Times New Roman" panose="02020603050405020304" pitchFamily="18" charset="0"/>
                        </a:rPr>
                        <a:t> l</a:t>
                      </a:r>
                      <a:r>
                        <a:rPr lang="en-US" sz="1050" b="0" dirty="0">
                          <a:solidFill>
                            <a:schemeClr val="tx1"/>
                          </a:solidFill>
                          <a:latin typeface="Times New Roman" panose="02020603050405020304" pitchFamily="18" charset="0"/>
                          <a:cs typeface="Times New Roman" panose="02020603050405020304" pitchFamily="18" charset="0"/>
                        </a:rPr>
                        <a:t>anguage</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to human hearing</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voice.</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u="none"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https://www.irjet.net/archives/V5/i4/IRJET-V5I4308.pdf</a:t>
                      </a:r>
                      <a:endParaRPr lang="en-IN" sz="1050" u="none" dirty="0">
                        <a:solidFill>
                          <a:schemeClr val="tx1"/>
                        </a:solidFill>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482778"/>
                  </a:ext>
                </a:extLst>
              </a:tr>
              <a:tr h="136344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SMART GLOVES FOR</a:t>
                      </a:r>
                    </a:p>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SIGN</a:t>
                      </a:r>
                    </a:p>
                    <a:p>
                      <a:pPr algn="l"/>
                      <a:r>
                        <a:rPr lang="en-US" sz="1050" b="1" dirty="0">
                          <a:solidFill>
                            <a:schemeClr val="tx1"/>
                          </a:solidFill>
                          <a:latin typeface="Times New Roman" panose="02020603050405020304" pitchFamily="18" charset="0"/>
                          <a:cs typeface="Times New Roman" panose="02020603050405020304" pitchFamily="18" charset="0"/>
                        </a:rPr>
                        <a:t>LANGUAGE TO SPEECH</a:t>
                      </a:r>
                    </a:p>
                    <a:p>
                      <a:pPr algn="l"/>
                      <a:r>
                        <a:rPr lang="en-US" sz="1050" b="1" dirty="0">
                          <a:solidFill>
                            <a:schemeClr val="tx1"/>
                          </a:solidFill>
                          <a:latin typeface="Times New Roman" panose="02020603050405020304" pitchFamily="18" charset="0"/>
                          <a:cs typeface="Times New Roman" panose="02020603050405020304" pitchFamily="18" charset="0"/>
                        </a:rPr>
                        <a:t>CONVERSION SYSTEM</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p>
                    <a:p>
                      <a:pPr algn="l"/>
                      <a:r>
                        <a:rPr lang="en-US" sz="1050" b="0" dirty="0">
                          <a:solidFill>
                            <a:schemeClr val="tx1"/>
                          </a:solidFill>
                          <a:latin typeface="Times New Roman" panose="02020603050405020304" pitchFamily="18" charset="0"/>
                          <a:cs typeface="Times New Roman" panose="02020603050405020304" pitchFamily="18" charset="0"/>
                        </a:rPr>
                        <a:t>Robotics and</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Automation for</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Humanitarian</a:t>
                      </a:r>
                    </a:p>
                    <a:p>
                      <a:pPr algn="l"/>
                      <a:r>
                        <a:rPr lang="en-US" sz="1050" b="0" dirty="0">
                          <a:solidFill>
                            <a:schemeClr val="tx1"/>
                          </a:solidFill>
                          <a:latin typeface="Times New Roman" panose="02020603050405020304" pitchFamily="18" charset="0"/>
                          <a:cs typeface="Times New Roman" panose="02020603050405020304" pitchFamily="18" charset="0"/>
                        </a:rPr>
                        <a:t>Applications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Smart glove ,sign language to</a:t>
                      </a:r>
                    </a:p>
                    <a:p>
                      <a:pPr algn="l"/>
                      <a:r>
                        <a:rPr lang="en-US" sz="1050" b="0" dirty="0">
                          <a:solidFill>
                            <a:schemeClr val="tx1"/>
                          </a:solidFill>
                          <a:latin typeface="Times New Roman" panose="02020603050405020304" pitchFamily="18" charset="0"/>
                          <a:cs typeface="Times New Roman" panose="02020603050405020304" pitchFamily="18" charset="0"/>
                        </a:rPr>
                        <a:t>speech output.</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4"/>
                        </a:rPr>
                        <a:t>https://www.researchgate.net/publication/317129387_Smart_gloves_for_hand_gesture_recognition_Sign_language_to_speech_conversion_system</a:t>
                      </a:r>
                      <a:endParaRPr lang="en-IN" sz="1050" dirty="0">
                        <a:latin typeface="Times New Roman" panose="02020603050405020304" pitchFamily="18" charset="0"/>
                        <a:cs typeface="Times New Roman" panose="02020603050405020304" pitchFamily="18" charset="0"/>
                      </a:endParaRPr>
                    </a:p>
                    <a:p>
                      <a:pPr algn="l"/>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933632"/>
                  </a:ext>
                </a:extLst>
              </a:tr>
            </a:tbl>
          </a:graphicData>
        </a:graphic>
      </p:graphicFrame>
      <p:sp>
        <p:nvSpPr>
          <p:cNvPr id="3" name="Title 1">
            <a:extLst>
              <a:ext uri="{FF2B5EF4-FFF2-40B4-BE49-F238E27FC236}">
                <a16:creationId xmlns:a16="http://schemas.microsoft.com/office/drawing/2014/main" id="{2C9BBB91-DDA8-4A45-A18B-B1D144EB6F42}"/>
              </a:ext>
            </a:extLst>
          </p:cNvPr>
          <p:cNvSpPr>
            <a:spLocks noGrp="1"/>
          </p:cNvSpPr>
          <p:nvPr>
            <p:ph type="title"/>
          </p:nvPr>
        </p:nvSpPr>
        <p:spPr>
          <a:xfrm>
            <a:off x="1295400" y="209550"/>
            <a:ext cx="6934198" cy="457199"/>
          </a:xfrm>
        </p:spPr>
        <p:txBody>
          <a:bodyPr/>
          <a:lstStyle/>
          <a:p>
            <a:pPr algn="ctr"/>
            <a:r>
              <a:rPr lang="en-US" sz="2800" b="1" dirty="0">
                <a:latin typeface="Times New Roman" panose="02020603050405020304" pitchFamily="18" charset="0"/>
                <a:cs typeface="Times New Roman" panose="02020603050405020304" pitchFamily="18" charset="0"/>
              </a:rPr>
              <a:t>LITERATURE SURVEY</a:t>
            </a:r>
            <a:endParaRPr lang="en-IN" sz="2800" dirty="0"/>
          </a:p>
        </p:txBody>
      </p:sp>
    </p:spTree>
    <p:extLst>
      <p:ext uri="{BB962C8B-B14F-4D97-AF65-F5344CB8AC3E}">
        <p14:creationId xmlns:p14="http://schemas.microsoft.com/office/powerpoint/2010/main" val="342475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C1E4-01AC-4797-9530-DD341A14C8C3}"/>
              </a:ext>
            </a:extLst>
          </p:cNvPr>
          <p:cNvSpPr>
            <a:spLocks noGrp="1"/>
          </p:cNvSpPr>
          <p:nvPr>
            <p:ph type="title"/>
          </p:nvPr>
        </p:nvSpPr>
        <p:spPr>
          <a:xfrm>
            <a:off x="685800" y="438150"/>
            <a:ext cx="7886700" cy="54530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PROBLEM STATEMENT</a:t>
            </a:r>
            <a:endParaRPr lang="en-IN" sz="2800" dirty="0"/>
          </a:p>
        </p:txBody>
      </p:sp>
      <p:sp>
        <p:nvSpPr>
          <p:cNvPr id="3" name="Content Placeholder 2">
            <a:extLst>
              <a:ext uri="{FF2B5EF4-FFF2-40B4-BE49-F238E27FC236}">
                <a16:creationId xmlns:a16="http://schemas.microsoft.com/office/drawing/2014/main" id="{30DDB469-2D46-43D2-B6F8-C1200F1B6796}"/>
              </a:ext>
            </a:extLst>
          </p:cNvPr>
          <p:cNvSpPr>
            <a:spLocks noGrp="1"/>
          </p:cNvSpPr>
          <p:nvPr>
            <p:ph idx="1"/>
          </p:nvPr>
        </p:nvSpPr>
        <p:spPr>
          <a:xfrm>
            <a:off x="457200" y="678656"/>
            <a:ext cx="8305800" cy="4026694"/>
          </a:xfrm>
        </p:spPr>
        <p:txBody>
          <a:bodyPr>
            <a:noAutofit/>
          </a:bodyPr>
          <a:lstStyle/>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About billion people in the world are deaf and dumb.</a:t>
            </a:r>
          </a:p>
          <a:p>
            <a:r>
              <a:rPr lang="en-IN" sz="1700" dirty="0">
                <a:latin typeface="Times New Roman" panose="02020603050405020304" pitchFamily="18" charset="0"/>
                <a:cs typeface="Times New Roman" panose="02020603050405020304" pitchFamily="18" charset="0"/>
              </a:rPr>
              <a:t>Communication between people is challenging </a:t>
            </a:r>
          </a:p>
          <a:p>
            <a:r>
              <a:rPr lang="en-IN" sz="1700" dirty="0">
                <a:latin typeface="Times New Roman" panose="02020603050405020304" pitchFamily="18" charset="0"/>
                <a:cs typeface="Times New Roman" panose="02020603050405020304" pitchFamily="18" charset="0"/>
              </a:rPr>
              <a:t>Sign language helps deaf and dumb people to communicate.</a:t>
            </a:r>
          </a:p>
          <a:p>
            <a:r>
              <a:rPr lang="en-IN" sz="1700" dirty="0">
                <a:latin typeface="Times New Roman" panose="02020603050405020304" pitchFamily="18" charset="0"/>
                <a:cs typeface="Times New Roman" panose="02020603050405020304" pitchFamily="18" charset="0"/>
              </a:rPr>
              <a:t>But not all people understand sign language.</a:t>
            </a:r>
          </a:p>
          <a:p>
            <a:r>
              <a:rPr lang="en-IN" sz="1700" dirty="0">
                <a:latin typeface="Times New Roman" panose="02020603050405020304" pitchFamily="18" charset="0"/>
                <a:cs typeface="Times New Roman" panose="02020603050405020304" pitchFamily="18" charset="0"/>
              </a:rPr>
              <a:t>Objective - Achieve communication of DUMB people.</a:t>
            </a:r>
          </a:p>
          <a:p>
            <a:r>
              <a:rPr lang="en-US" sz="1700" b="0" i="0" dirty="0">
                <a:solidFill>
                  <a:srgbClr val="222222"/>
                </a:solidFill>
                <a:effectLst/>
                <a:latin typeface="Times New Roman" panose="02020603050405020304" pitchFamily="18" charset="0"/>
                <a:cs typeface="Times New Roman" panose="02020603050405020304" pitchFamily="18" charset="0"/>
              </a:rPr>
              <a:t> </a:t>
            </a:r>
            <a:r>
              <a:rPr lang="en-US" sz="1700" dirty="0">
                <a:solidFill>
                  <a:srgbClr val="222222"/>
                </a:solidFill>
                <a:latin typeface="Times New Roman" panose="02020603050405020304" pitchFamily="18" charset="0"/>
                <a:cs typeface="Times New Roman" panose="02020603050405020304" pitchFamily="18" charset="0"/>
              </a:rPr>
              <a:t>R</a:t>
            </a:r>
            <a:r>
              <a:rPr lang="en-US" sz="1700" b="0" i="0" dirty="0">
                <a:solidFill>
                  <a:srgbClr val="222222"/>
                </a:solidFill>
                <a:effectLst/>
                <a:latin typeface="Times New Roman" panose="02020603050405020304" pitchFamily="18" charset="0"/>
                <a:cs typeface="Times New Roman" panose="02020603050405020304" pitchFamily="18" charset="0"/>
              </a:rPr>
              <a:t>educe cost and improve robustness using simple web camera.</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9550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050" y="285750"/>
            <a:ext cx="8089899" cy="381000"/>
          </a:xfrm>
        </p:spPr>
        <p:txBody>
          <a:bodyPr>
            <a:noAutofit/>
          </a:bodyPr>
          <a:lstStyle/>
          <a:p>
            <a:pPr algn="ctr"/>
            <a:r>
              <a:rPr lang="en-US" sz="2800" b="1" dirty="0">
                <a:latin typeface="Times New Roman" panose="02020603050405020304" pitchFamily="18" charset="0"/>
                <a:cs typeface="Times New Roman" panose="02020603050405020304" pitchFamily="18" charset="0"/>
              </a:rPr>
              <a:t>TECHNOLOGY STACK</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23950"/>
            <a:ext cx="6477000" cy="3581400"/>
          </a:xfrm>
        </p:spPr>
        <p:txBody>
          <a:bodyPr numCol="2">
            <a:no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HARDWARE REQUIREMENTS</a:t>
            </a:r>
          </a:p>
          <a:p>
            <a:pPr marL="0" indent="0">
              <a:buNone/>
            </a:pPr>
            <a:endParaRPr lang="en-IN" sz="16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Desktop / Laptop</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GB RAM</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Keyboard</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Mouse</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Pentium IV +</a:t>
            </a:r>
            <a:endParaRPr lang="en-IN"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89E7F0-E090-474C-9E42-8BA888AD19E5}"/>
              </a:ext>
            </a:extLst>
          </p:cNvPr>
          <p:cNvSpPr txBox="1"/>
          <p:nvPr/>
        </p:nvSpPr>
        <p:spPr>
          <a:xfrm>
            <a:off x="4831326" y="1123950"/>
            <a:ext cx="3855474" cy="830997"/>
          </a:xfrm>
          <a:prstGeom prst="rect">
            <a:avLst/>
          </a:prstGeom>
          <a:noFill/>
        </p:spPr>
        <p:txBody>
          <a:bodyPr wrap="square" rtlCol="0">
            <a:sp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SOFTWARE REQUIREMENTS </a:t>
            </a:r>
          </a:p>
          <a:p>
            <a:endParaRPr lang="en-IN" sz="1600" b="1" dirty="0">
              <a:latin typeface="Times New Roman" panose="02020603050405020304" pitchFamily="18" charset="0"/>
              <a:cs typeface="Times New Roman" panose="02020603050405020304" pitchFamily="18" charset="0"/>
            </a:endParaRPr>
          </a:p>
          <a:p>
            <a:pPr lvl="0"/>
            <a:endParaRPr lang="en-IN" sz="1600" dirty="0"/>
          </a:p>
        </p:txBody>
      </p:sp>
      <p:sp>
        <p:nvSpPr>
          <p:cNvPr id="5" name="TextBox 4">
            <a:extLst>
              <a:ext uri="{FF2B5EF4-FFF2-40B4-BE49-F238E27FC236}">
                <a16:creationId xmlns:a16="http://schemas.microsoft.com/office/drawing/2014/main" id="{5ADFAFB2-926E-4476-A2C7-671599CD2D59}"/>
              </a:ext>
            </a:extLst>
          </p:cNvPr>
          <p:cNvSpPr txBox="1"/>
          <p:nvPr/>
        </p:nvSpPr>
        <p:spPr>
          <a:xfrm>
            <a:off x="5029200" y="1830109"/>
            <a:ext cx="3657600" cy="1846659"/>
          </a:xfrm>
          <a:prstGeom prst="rect">
            <a:avLst/>
          </a:prstGeom>
          <a:noFill/>
        </p:spPr>
        <p:txBody>
          <a:bodyPr wrap="square" rtlCol="0">
            <a:spAutoFit/>
          </a:bodyPr>
          <a:lstStyle/>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Python</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IDLE</a:t>
            </a: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Anaconda</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a:t>
            </a:r>
            <a:endParaRPr lang="en-IN"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985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59F01B-90EB-4478-8438-0EE086CC0703}"/>
              </a:ext>
            </a:extLst>
          </p:cNvPr>
          <p:cNvSpPr>
            <a:spLocks noGrp="1"/>
          </p:cNvSpPr>
          <p:nvPr>
            <p:ph type="title"/>
          </p:nvPr>
        </p:nvSpPr>
        <p:spPr>
          <a:xfrm>
            <a:off x="1524000" y="285750"/>
            <a:ext cx="6165300" cy="381000"/>
          </a:xfrm>
        </p:spPr>
        <p:txBody>
          <a:bodyPr/>
          <a:lstStyle/>
          <a:p>
            <a:pPr algn="ctr"/>
            <a:r>
              <a:rPr lang="en-US" sz="2800" b="1" dirty="0">
                <a:latin typeface="Times New Roman" panose="02020603050405020304" pitchFamily="18" charset="0"/>
                <a:cs typeface="Times New Roman" panose="02020603050405020304" pitchFamily="18" charset="0"/>
              </a:rPr>
              <a:t>SYSTEM ARCHITECTURE </a:t>
            </a:r>
            <a:endParaRPr lang="en-IN" sz="2800" dirty="0"/>
          </a:p>
        </p:txBody>
      </p:sp>
      <p:pic>
        <p:nvPicPr>
          <p:cNvPr id="4" name="Picture 3">
            <a:extLst>
              <a:ext uri="{FF2B5EF4-FFF2-40B4-BE49-F238E27FC236}">
                <a16:creationId xmlns:a16="http://schemas.microsoft.com/office/drawing/2014/main" id="{A3246AE2-4BBE-40FE-BAE5-8CCF0F86D6D6}"/>
              </a:ext>
            </a:extLst>
          </p:cNvPr>
          <p:cNvPicPr>
            <a:picLocks noChangeAspect="1"/>
          </p:cNvPicPr>
          <p:nvPr/>
        </p:nvPicPr>
        <p:blipFill>
          <a:blip r:embed="rId2"/>
          <a:stretch>
            <a:fillRect/>
          </a:stretch>
        </p:blipFill>
        <p:spPr>
          <a:xfrm>
            <a:off x="1676401" y="895351"/>
            <a:ext cx="5638800" cy="3505200"/>
          </a:xfrm>
          <a:prstGeom prst="rect">
            <a:avLst/>
          </a:prstGeom>
        </p:spPr>
      </p:pic>
    </p:spTree>
    <p:extLst>
      <p:ext uri="{BB962C8B-B14F-4D97-AF65-F5344CB8AC3E}">
        <p14:creationId xmlns:p14="http://schemas.microsoft.com/office/powerpoint/2010/main" val="187211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A399D3-C930-4091-83C7-FE6997F8FA6B}"/>
              </a:ext>
            </a:extLst>
          </p:cNvPr>
          <p:cNvSpPr>
            <a:spLocks noGrp="1"/>
          </p:cNvSpPr>
          <p:nvPr>
            <p:ph type="ctrTitle"/>
          </p:nvPr>
        </p:nvSpPr>
        <p:spPr>
          <a:xfrm>
            <a:off x="2009647" y="111759"/>
            <a:ext cx="5124706" cy="609601"/>
          </a:xfrm>
        </p:spPr>
        <p:txBody>
          <a:bodyPr>
            <a:normAutofit/>
          </a:bodyPr>
          <a:lstStyle/>
          <a:p>
            <a:pPr algn="ctr"/>
            <a:r>
              <a:rPr lang="en-IN" sz="2800" b="1" dirty="0">
                <a:latin typeface="Times New Roman" panose="02020603050405020304" pitchFamily="18" charset="0"/>
                <a:cs typeface="Times New Roman" panose="02020603050405020304" pitchFamily="18" charset="0"/>
              </a:rPr>
              <a:t>USE CASE DIAGRAM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10513" y="971550"/>
            <a:ext cx="5466080" cy="3450590"/>
          </a:xfrm>
          <a:prstGeom prst="rect">
            <a:avLst/>
          </a:prstGeom>
          <a:noFill/>
          <a:ln>
            <a:noFill/>
          </a:ln>
        </p:spPr>
      </p:pic>
    </p:spTree>
    <p:extLst>
      <p:ext uri="{BB962C8B-B14F-4D97-AF65-F5344CB8AC3E}">
        <p14:creationId xmlns:p14="http://schemas.microsoft.com/office/powerpoint/2010/main" val="248012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DE32-F985-4B53-915A-8CD12C4B3E58}"/>
              </a:ext>
            </a:extLst>
          </p:cNvPr>
          <p:cNvSpPr>
            <a:spLocks noGrp="1"/>
          </p:cNvSpPr>
          <p:nvPr>
            <p:ph type="title"/>
          </p:nvPr>
        </p:nvSpPr>
        <p:spPr/>
        <p:txBody>
          <a:bodyPr>
            <a:normAutofit/>
          </a:bodyPr>
          <a:lstStyle/>
          <a:p>
            <a:pPr algn="ctr"/>
            <a:r>
              <a:rPr lang="en-IN" sz="2800" b="1" dirty="0">
                <a:latin typeface="Times New Roman" panose="02020603050405020304" pitchFamily="18" charset="0"/>
                <a:cs typeface="Times New Roman" panose="02020603050405020304" pitchFamily="18" charset="0"/>
              </a:rPr>
              <a:t>DATA FLOW DIAGRAM</a:t>
            </a:r>
          </a:p>
        </p:txBody>
      </p:sp>
      <p:pic>
        <p:nvPicPr>
          <p:cNvPr id="1026" name="image9.jpeg">
            <a:extLst>
              <a:ext uri="{FF2B5EF4-FFF2-40B4-BE49-F238E27FC236}">
                <a16:creationId xmlns:a16="http://schemas.microsoft.com/office/drawing/2014/main" id="{44D00B29-AC68-410D-8147-A5A81EFC7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78463"/>
            <a:ext cx="5029200" cy="35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38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368200" cy="686100"/>
          </a:xfrm>
        </p:spPr>
        <p:txBody>
          <a:bodyPr/>
          <a:lstStyle/>
          <a:p>
            <a:pPr algn="ctr"/>
            <a:r>
              <a:rPr lang="en-IN" sz="2800" b="1" dirty="0">
                <a:latin typeface="Times New Roman" panose="02020603050405020304" pitchFamily="18" charset="0"/>
                <a:cs typeface="Times New Roman" panose="02020603050405020304" pitchFamily="18" charset="0"/>
              </a:rPr>
              <a:t>FLOW CHART </a:t>
            </a:r>
          </a:p>
        </p:txBody>
      </p:sp>
      <p:pic>
        <p:nvPicPr>
          <p:cNvPr id="38" name="Picture 37"/>
          <p:cNvPicPr/>
          <p:nvPr/>
        </p:nvPicPr>
        <p:blipFill>
          <a:blip r:embed="rId2">
            <a:extLst>
              <a:ext uri="{28A0092B-C50C-407E-A947-70E740481C1C}">
                <a14:useLocalDpi xmlns:a14="http://schemas.microsoft.com/office/drawing/2010/main" val="0"/>
              </a:ext>
            </a:extLst>
          </a:blip>
          <a:srcRect/>
          <a:stretch>
            <a:fillRect/>
          </a:stretch>
        </p:blipFill>
        <p:spPr bwMode="auto">
          <a:xfrm>
            <a:off x="2008950" y="803389"/>
            <a:ext cx="4959900" cy="4282962"/>
          </a:xfrm>
          <a:prstGeom prst="rect">
            <a:avLst/>
          </a:prstGeom>
          <a:noFill/>
          <a:ln>
            <a:noFill/>
          </a:ln>
        </p:spPr>
      </p:pic>
    </p:spTree>
    <p:extLst>
      <p:ext uri="{BB962C8B-B14F-4D97-AF65-F5344CB8AC3E}">
        <p14:creationId xmlns:p14="http://schemas.microsoft.com/office/powerpoint/2010/main" val="488879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3407</TotalTime>
  <Words>1155</Words>
  <Application>Microsoft Office PowerPoint</Application>
  <PresentationFormat>On-screen Show (16:9)</PresentationFormat>
  <Paragraphs>173</Paragraphs>
  <Slides>26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Arial</vt:lpstr>
      <vt:lpstr>Roboto</vt:lpstr>
      <vt:lpstr>Calibri Light</vt:lpstr>
      <vt:lpstr>Wingdings</vt:lpstr>
      <vt:lpstr>Times New Roman</vt:lpstr>
      <vt:lpstr>Office Theme</vt:lpstr>
      <vt:lpstr>CONVERSION OF GESTURES TO VOICE AND TEXT MESSAGE IN REGIONAL LANGUAGE</vt:lpstr>
      <vt:lpstr>INTRODUCTION</vt:lpstr>
      <vt:lpstr>LITERATURE SURVEY</vt:lpstr>
      <vt:lpstr>PROBLEM STATEMENT</vt:lpstr>
      <vt:lpstr>TECHNOLOGY STACK</vt:lpstr>
      <vt:lpstr>SYSTEM ARCHITECTURE </vt:lpstr>
      <vt:lpstr>USE CASE DIAGRAM  </vt:lpstr>
      <vt:lpstr>DATA FLOW DIAGRAM</vt:lpstr>
      <vt:lpstr>FLOW CHART </vt:lpstr>
      <vt:lpstr>ACTIVITY DIAGRAM</vt:lpstr>
      <vt:lpstr>MODULES</vt:lpstr>
      <vt:lpstr>PowerPoint Presentation</vt:lpstr>
      <vt:lpstr>PowerPoint Presentation</vt:lpstr>
      <vt:lpstr>DATASET</vt:lpstr>
      <vt:lpstr>DIFFERENT TYPES OF GESTURES</vt:lpstr>
      <vt:lpstr>PowerPoint Presentation</vt:lpstr>
      <vt:lpstr>SCREEN SHOTS</vt:lpstr>
      <vt:lpstr>PowerPoint Presentation</vt:lpstr>
      <vt:lpstr>PowerPoint Presentation</vt:lpstr>
      <vt:lpstr>PowerPoint Presentation</vt:lpstr>
      <vt:lpstr>PowerPoint Presentation</vt:lpstr>
      <vt:lpstr>CONCLUSION</vt:lpstr>
      <vt:lpstr>FUTURE ENHANCEMENT</vt:lpstr>
      <vt:lpstr>PowerPoint Presentation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User Oppression detection Technique</dc:title>
  <dc:creator>Manobala.R</dc:creator>
  <cp:lastModifiedBy>196 PREETHI  P</cp:lastModifiedBy>
  <cp:revision>218</cp:revision>
  <dcterms:modified xsi:type="dcterms:W3CDTF">2021-08-05T05:29:47Z</dcterms:modified>
</cp:coreProperties>
</file>